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548" r:id="rId3"/>
    <p:sldId id="534" r:id="rId4"/>
    <p:sldId id="535" r:id="rId5"/>
    <p:sldId id="536" r:id="rId6"/>
    <p:sldId id="537" r:id="rId7"/>
    <p:sldId id="538" r:id="rId8"/>
    <p:sldId id="539" r:id="rId9"/>
    <p:sldId id="540" r:id="rId10"/>
    <p:sldId id="541" r:id="rId11"/>
    <p:sldId id="542" r:id="rId12"/>
    <p:sldId id="543" r:id="rId13"/>
    <p:sldId id="544" r:id="rId14"/>
    <p:sldId id="545" r:id="rId15"/>
    <p:sldId id="546" r:id="rId16"/>
    <p:sldId id="547" r:id="rId17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ammad Zandinejad" userId="53555ee483bd5351" providerId="LiveId" clId="{4C29FF09-7380-4E05-92EA-AC90B6AB1398}"/>
    <pc:docChg chg="modSld">
      <pc:chgData name="Mohammad Zandinejad" userId="53555ee483bd5351" providerId="LiveId" clId="{4C29FF09-7380-4E05-92EA-AC90B6AB1398}" dt="2021-06-09T07:29:38.728" v="51" actId="122"/>
      <pc:docMkLst>
        <pc:docMk/>
      </pc:docMkLst>
      <pc:sldChg chg="modSp mod">
        <pc:chgData name="Mohammad Zandinejad" userId="53555ee483bd5351" providerId="LiveId" clId="{4C29FF09-7380-4E05-92EA-AC90B6AB1398}" dt="2021-06-09T07:28:34.343" v="34" actId="1037"/>
        <pc:sldMkLst>
          <pc:docMk/>
          <pc:sldMk cId="0" sldId="534"/>
        </pc:sldMkLst>
        <pc:spChg chg="mod">
          <ac:chgData name="Mohammad Zandinejad" userId="53555ee483bd5351" providerId="LiveId" clId="{4C29FF09-7380-4E05-92EA-AC90B6AB1398}" dt="2021-06-09T07:28:34.343" v="34" actId="1037"/>
          <ac:spMkLst>
            <pc:docMk/>
            <pc:sldMk cId="0" sldId="534"/>
            <ac:spMk id="472066" creationId="{8EBF7BE5-BD8E-4082-9E36-5163B11C86AF}"/>
          </ac:spMkLst>
        </pc:spChg>
      </pc:sldChg>
      <pc:sldChg chg="modSp mod">
        <pc:chgData name="Mohammad Zandinejad" userId="53555ee483bd5351" providerId="LiveId" clId="{4C29FF09-7380-4E05-92EA-AC90B6AB1398}" dt="2021-06-09T07:29:17.239" v="42" actId="123"/>
        <pc:sldMkLst>
          <pc:docMk/>
          <pc:sldMk cId="0" sldId="535"/>
        </pc:sldMkLst>
        <pc:spChg chg="mod">
          <ac:chgData name="Mohammad Zandinejad" userId="53555ee483bd5351" providerId="LiveId" clId="{4C29FF09-7380-4E05-92EA-AC90B6AB1398}" dt="2021-06-09T07:29:17.239" v="42" actId="123"/>
          <ac:spMkLst>
            <pc:docMk/>
            <pc:sldMk cId="0" sldId="535"/>
            <ac:spMk id="473091" creationId="{CABF24CC-14AD-440D-9859-97A198BC8618}"/>
          </ac:spMkLst>
        </pc:spChg>
      </pc:sldChg>
      <pc:sldChg chg="modSp mod">
        <pc:chgData name="Mohammad Zandinejad" userId="53555ee483bd5351" providerId="LiveId" clId="{4C29FF09-7380-4E05-92EA-AC90B6AB1398}" dt="2021-06-09T07:29:38.728" v="51" actId="122"/>
        <pc:sldMkLst>
          <pc:docMk/>
          <pc:sldMk cId="0" sldId="536"/>
        </pc:sldMkLst>
        <pc:spChg chg="mod">
          <ac:chgData name="Mohammad Zandinejad" userId="53555ee483bd5351" providerId="LiveId" clId="{4C29FF09-7380-4E05-92EA-AC90B6AB1398}" dt="2021-06-09T07:29:38.728" v="51" actId="122"/>
          <ac:spMkLst>
            <pc:docMk/>
            <pc:sldMk cId="0" sldId="536"/>
            <ac:spMk id="474114" creationId="{EEE1A506-B60B-42F4-ADF0-1A8E26BF2CA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F9719FC6-0BAB-466B-B323-C7C08A90D25A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EE6CF67D-0207-4A14-8A00-E47F127040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4137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701925B-1D3F-4EA7-875C-CC4CCA56BB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D99CD-7060-4A29-9BF1-510C95683916}" type="slidenum">
              <a:rPr lang="en-US" altLang="fa-IR"/>
              <a:pPr/>
              <a:t>5</a:t>
            </a:fld>
            <a:endParaRPr lang="en-US" altLang="fa-IR"/>
          </a:p>
        </p:txBody>
      </p:sp>
      <p:sp>
        <p:nvSpPr>
          <p:cNvPr id="476162" name="Rectangle 2">
            <a:extLst>
              <a:ext uri="{FF2B5EF4-FFF2-40B4-BE49-F238E27FC236}">
                <a16:creationId xmlns:a16="http://schemas.microsoft.com/office/drawing/2014/main" id="{0CF05DB0-36F2-4B37-A21F-8B72B6EF6C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6163" name="Rectangle 3">
            <a:extLst>
              <a:ext uri="{FF2B5EF4-FFF2-40B4-BE49-F238E27FC236}">
                <a16:creationId xmlns:a16="http://schemas.microsoft.com/office/drawing/2014/main" id="{50341BDE-F3D1-4042-AF2A-B3FD98155C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a-IR" altLang="fa-I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7F768A8-826A-4416-8173-D4E859DDF3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3F614B-B9AF-40C9-AD41-3380FF4AFE73}" type="slidenum">
              <a:rPr lang="en-US" altLang="fa-IR"/>
              <a:pPr/>
              <a:t>6</a:t>
            </a:fld>
            <a:endParaRPr lang="en-US" altLang="fa-IR"/>
          </a:p>
        </p:txBody>
      </p:sp>
      <p:sp>
        <p:nvSpPr>
          <p:cNvPr id="478210" name="Rectangle 2">
            <a:extLst>
              <a:ext uri="{FF2B5EF4-FFF2-40B4-BE49-F238E27FC236}">
                <a16:creationId xmlns:a16="http://schemas.microsoft.com/office/drawing/2014/main" id="{9E2A9434-D2B2-4475-8792-4FCD673B20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8211" name="Rectangle 3">
            <a:extLst>
              <a:ext uri="{FF2B5EF4-FFF2-40B4-BE49-F238E27FC236}">
                <a16:creationId xmlns:a16="http://schemas.microsoft.com/office/drawing/2014/main" id="{D2BEDC32-5CF3-4841-9F4B-B4C9BA4C38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a-IR" altLang="fa-I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37B9BE3-BCF0-4A87-BC60-1A3D424232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50AA79-0B21-4B15-BD3F-C1FC4E887EA5}" type="slidenum">
              <a:rPr lang="en-US" altLang="fa-IR"/>
              <a:pPr/>
              <a:t>7</a:t>
            </a:fld>
            <a:endParaRPr lang="en-US" altLang="fa-IR"/>
          </a:p>
        </p:txBody>
      </p:sp>
      <p:sp>
        <p:nvSpPr>
          <p:cNvPr id="480258" name="Rectangle 2">
            <a:extLst>
              <a:ext uri="{FF2B5EF4-FFF2-40B4-BE49-F238E27FC236}">
                <a16:creationId xmlns:a16="http://schemas.microsoft.com/office/drawing/2014/main" id="{F3F9FEE9-D3DF-4A58-842C-0F3C8CE393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0259" name="Rectangle 3">
            <a:extLst>
              <a:ext uri="{FF2B5EF4-FFF2-40B4-BE49-F238E27FC236}">
                <a16:creationId xmlns:a16="http://schemas.microsoft.com/office/drawing/2014/main" id="{E039DE1B-EDC4-42E3-969B-A62817C749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a-IR" alt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12900-7B60-428A-8B3D-B17210B037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23F96D-C88B-406B-8546-321018668D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6AD55-F681-4D89-97FF-7A6C8A2E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09AA-F4EE-484D-B9B8-4285452DA286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23917-02A8-4753-8818-B4681058A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8D480-5ACC-41B0-BD1D-DB0D8A784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E168-D1D7-4B36-AC42-6626246383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8121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854C-744E-42F6-97E2-55A9FD6F6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3CD81-3F9B-478C-93EB-6F885F837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D3863-7176-479D-AA1C-82C9666C8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09AA-F4EE-484D-B9B8-4285452DA286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75DE3-6009-468E-9683-C875F82D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735AA-2FC3-472A-9B4A-12A86AD6F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E168-D1D7-4B36-AC42-6626246383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4175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45EB5-FDAA-4922-AD27-364013F46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74A8E2-2988-4848-B49F-F1DBD5104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653A4-728B-49CC-847D-E39D3164E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09AA-F4EE-484D-B9B8-4285452DA286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4F115-43C8-4A88-A511-02F4403A5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99A7B-1711-42FD-96EF-7D7DAC0B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E168-D1D7-4B36-AC42-6626246383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75612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CBE80-563C-4A0E-BB30-45D88F83A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0BD42-4899-4AEB-861A-E800D4D779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E886D9-DAB8-41D5-B10A-684E47F6C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CF151F-7747-4402-9B18-64C58AF6E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09AA-F4EE-484D-B9B8-4285452DA286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E9583-7332-415E-8F56-8B458B801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8A523B-7D88-4F14-B6FB-91C9866EB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E168-D1D7-4B36-AC42-6626246383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54950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E7DD-FE8C-48AF-BC7E-0140C7CC5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712DE-EC87-4485-A7D5-441C3FCE2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A0DC47-1CF6-4C4E-B474-08ADF0C17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699A39-08FF-4972-A662-B963593A64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54756F-4FD7-4862-9CBB-82F1C4E68C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300491-9BA0-4370-987B-23654F724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09AA-F4EE-484D-B9B8-4285452DA286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C9F425-7745-4D8F-92CD-B767C7261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351A38-4B7C-4DB8-B8BF-AB8A1CFA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E168-D1D7-4B36-AC42-6626246383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97892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7466B-D0EF-4402-9CC4-B457F9438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4268D2-27E5-4A48-ACB5-FE86A85CE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09AA-F4EE-484D-B9B8-4285452DA286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EDC9A3-6F0F-4703-99CF-2B35A8C1B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A36D84-CB29-4F82-AC25-B5C571B0A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E168-D1D7-4B36-AC42-6626246383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80400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82DDD2-AA32-43D9-99AA-AB4D208D3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09AA-F4EE-484D-B9B8-4285452DA286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281C3D-8347-4103-9CED-57262D34D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1900C-A544-4E1B-ADF5-6753AB634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E168-D1D7-4B36-AC42-6626246383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24073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81282-7C57-4D56-BCC0-CAAE92949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7F537-FC9C-416F-8CBD-326A982F8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11962-E368-47FE-A38C-E38AA2C52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DEAFEE-17A3-4020-B7E4-01B72DF7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09AA-F4EE-484D-B9B8-4285452DA286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260BB-9D79-4047-8F0F-074156BEF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1C4CF-73A0-409B-A0C7-C19441990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E168-D1D7-4B36-AC42-6626246383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1560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E5CFD-8C71-448D-AED6-B1B56761B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B9C5C5-FF43-40E3-AF69-C019C06DAE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EE3A8-7F06-430E-84E4-8919F0B74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E87E8-663F-481D-A38C-2857A0B7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09AA-F4EE-484D-B9B8-4285452DA286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9DFA93-DFC5-4851-B2A8-2D2B6AB4B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F2ADEB-22F5-4916-BC16-A9CB3C494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E168-D1D7-4B36-AC42-6626246383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09813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95AD2-0BB3-4F11-9151-37FABFAC2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48E63E-DE84-4E7E-BE81-86C9191C59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7FC58-4D1B-4FF6-87AE-B24E302E9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09AA-F4EE-484D-B9B8-4285452DA286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7CD0A-5BC6-44D9-9125-E20337A17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3FD62-C401-46AA-B7FC-780F8782F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E168-D1D7-4B36-AC42-6626246383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57703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FF5828-DB8E-44FD-8439-DDD5BFA4BD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070C2F-56BC-404F-85F5-E88CAEFF8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837AC-2439-43C1-9EB0-8140F0293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09AA-F4EE-484D-B9B8-4285452DA286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BCD68-2AC2-458C-8BCC-3DAB6852C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F89FA-738A-4CF3-9DB1-D398AC684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E168-D1D7-4B36-AC42-6626246383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015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2D967-07FE-433B-BD8C-BD16D26E85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B43DB8-60C0-45FF-BEB1-8C065F39F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18D0C-97EA-4C56-8B6D-F807F3F7E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F788-1AAC-40AF-97E0-5E276F833B8C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C971A-ECF8-43F9-8147-A3F0504A9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814B6-0FBC-49E1-8330-92B08F3E7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7B17-82B8-4F67-99A1-4306AF9A5E4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9494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D832-23F2-4185-8A22-C0F7BC369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23FE9-B08A-48D4-8891-642B1295D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8D9F8-90F0-46DD-8399-A3A6083C3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F788-1AAC-40AF-97E0-5E276F833B8C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9AFC0-D2C4-4BAB-8972-8F6FC172C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9F2BA-582D-4E5C-8A95-F0D93747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7B17-82B8-4F67-99A1-4306AF9A5E4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79820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8DADD-9131-4C1A-8571-23FD8C9B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80191-2DB4-4F1B-9476-5E9426F26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8364F-7747-4F20-9CC4-76954222A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F788-1AAC-40AF-97E0-5E276F833B8C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AB7E7-F6FB-4C78-88AB-7B5732570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C2F96-CC90-4203-965A-066A26707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7B17-82B8-4F67-99A1-4306AF9A5E4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64193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0C2DC-DB0F-47A7-8A74-76A5E4D27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B6482-9EE8-4D2B-812C-5DC2473A9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8FFDD-8D5B-4A11-871A-A935C151D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1E36EB-C22C-4839-9162-95C17064A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F788-1AAC-40AF-97E0-5E276F833B8C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C691D4-3AAD-42B4-A2DD-101C0B0EF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CF659-C089-4232-96C8-D99FE8493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7B17-82B8-4F67-99A1-4306AF9A5E4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55981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531E7-10DC-4D76-BF4A-5BEB64945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A42A0-1484-4FE1-BE59-A564C50EC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27A20B-5918-4D8D-84C1-3A976F9D3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83042D-B9D4-4790-9638-14450DD8E8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D54193-1A74-410D-AD18-CF7A18A17F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371920-F2D3-4F0A-B284-106665B64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F788-1AAC-40AF-97E0-5E276F833B8C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0890ED-6545-4EB6-BC72-FCE960DBC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F39D89-3B74-45B2-B871-4D548486A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7B17-82B8-4F67-99A1-4306AF9A5E4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70440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D39DF-850A-4F1F-89FD-77FC84B64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DF776A-6EBF-402B-82B7-D283FCAB4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F788-1AAC-40AF-97E0-5E276F833B8C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563B58-2790-4B73-A2D8-7B0212946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9E8D2C-A90D-42A4-9D8C-7483A771B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7B17-82B8-4F67-99A1-4306AF9A5E4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533444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9A896B-9D9E-46A2-8FC2-F39BFD9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F788-1AAC-40AF-97E0-5E276F833B8C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DF98F9-333E-478C-9EC2-3D02350C4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932DC-0A3B-4A08-BA48-4AF775925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7B17-82B8-4F67-99A1-4306AF9A5E4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89217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DE08-9E54-4893-9A44-DAD0FD9E2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59098-BDC8-4A8E-A0D5-E27041C4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7363A-4E37-4782-B3B5-FBC911724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80E59E-056C-479E-BD94-9810AC664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F788-1AAC-40AF-97E0-5E276F833B8C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DCB785-6FC1-4522-9755-6988F484C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AB96FE-82FA-46EA-83DF-AD87320E8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7B17-82B8-4F67-99A1-4306AF9A5E4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15555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1E95A-4746-4B22-B8CE-C01D44ADB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2ABEBF-FCA5-4EA7-8007-B632A62DE1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AC55-F066-46C7-8C51-850884265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52F367-2200-4C97-94AE-EF86576A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F788-1AAC-40AF-97E0-5E276F833B8C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B7ED20-F109-4454-86C0-A7F0EEAD6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5C5DD2-063F-4E60-9D73-A566BBBB6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7B17-82B8-4F67-99A1-4306AF9A5E4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22097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C02CB-D29F-49EB-A699-8B721A4B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184CD1-3ACE-4C88-AF9A-A69ECF3B9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6EE0D-D6A5-4ECB-95F2-C2E8B16FF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F788-1AAC-40AF-97E0-5E276F833B8C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80443-DA34-432E-A203-9E749509A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60369-0A11-434E-8796-1C8128F2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7B17-82B8-4F67-99A1-4306AF9A5E4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053904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414720-F672-40D9-BC20-5BF469C1E0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1D-1901-47C7-877D-4AD6C4828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99FD0-EBB5-4DE0-9461-9D3F2811C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F788-1AAC-40AF-97E0-5E276F833B8C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D681D-0ADF-437D-95C7-3BE32A64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F933D-45FC-46D8-A283-4AFE0034A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7B17-82B8-4F67-99A1-4306AF9A5E4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39572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CFF3"/>
            </a:gs>
            <a:gs pos="36000">
              <a:srgbClr val="A3E8FF"/>
            </a:gs>
            <a:gs pos="60000">
              <a:srgbClr val="DCCFF3"/>
            </a:gs>
            <a:gs pos="100000">
              <a:srgbClr val="DCCFF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2D0476-6F03-40F8-B164-B3B70FA64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26891-B4F8-48EB-B0DE-CF0145ABA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668D5-429F-4E29-A0FA-C6A334A55C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009AA-F4EE-484D-B9B8-4285452DA286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F036B-80E0-44D8-92F1-33788FF573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B1C1C-57E1-49D8-9CD9-4F2771C9A0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AE168-D1D7-4B36-AC42-6626246383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81629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CFF3"/>
            </a:gs>
            <a:gs pos="36000">
              <a:srgbClr val="A3E8FF"/>
            </a:gs>
            <a:gs pos="60000">
              <a:srgbClr val="DCCFF3"/>
            </a:gs>
            <a:gs pos="100000">
              <a:srgbClr val="DCCFF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4DA991-9E33-4B72-9A07-AF76ADFA0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B21A3-7937-4B7F-B486-DFF14BD62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771E4-EED3-47E2-8ADB-C68A85BAB8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9F788-1AAC-40AF-97E0-5E276F833B8C}" type="datetimeFigureOut">
              <a:rPr lang="fa-IR" smtClean="0"/>
              <a:t>29/10/1442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C608C-B59B-40F1-AB8E-D9603E51BE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9E80E-4637-4C8A-AC6E-9CD057D3E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97B17-82B8-4F67-99A1-4306AF9A5E4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2609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45BF6-6C5E-4B7C-9099-8010B58CB2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549276"/>
            <a:ext cx="6858000" cy="3311525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fa-IR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  <a:t>به نام خدا</a:t>
            </a:r>
            <a:br>
              <a:rPr lang="fa-IR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</a:br>
            <a:br>
              <a:rPr lang="fa-IR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</a:br>
            <a:r>
              <a:rPr lang="fa-IR" sz="4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  <a:t>ریاضیات و کاربرد آن در مدیریت</a:t>
            </a:r>
            <a:br>
              <a:rPr lang="fa-IR" sz="4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</a:br>
            <a:br>
              <a:rPr lang="fa-IR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</a:br>
            <a:r>
              <a:rPr lang="en-US" sz="2025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  <a:t>Applications of Mathematics in Management</a:t>
            </a:r>
            <a:endParaRPr lang="fa-IR" sz="27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Yekan" panose="000004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A98CBD-BA5D-4753-95B1-89024A66F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4318001"/>
            <a:ext cx="6858000" cy="199072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fa-I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  <a:t>دانشگاه آزاد اسلامی</a:t>
            </a:r>
          </a:p>
          <a:p>
            <a:pPr eaLnBrk="1" hangingPunct="1">
              <a:defRPr/>
            </a:pPr>
            <a:r>
              <a:rPr lang="fa-I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  <a:t>واحد علوم تحقیقات</a:t>
            </a:r>
          </a:p>
          <a:p>
            <a:pPr eaLnBrk="1" hangingPunct="1">
              <a:defRPr/>
            </a:pPr>
            <a:endParaRPr lang="fa-IR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Yekan" panose="00000400000000000000" pitchFamily="2" charset="-78"/>
            </a:endParaRPr>
          </a:p>
          <a:p>
            <a:pPr eaLnBrk="1" hangingPunct="1">
              <a:defRPr/>
            </a:pPr>
            <a:r>
              <a:rPr lang="fa-IR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  <a:t>منابع:</a:t>
            </a:r>
          </a:p>
          <a:p>
            <a:pPr eaLnBrk="1" hangingPunct="1">
              <a:defRPr/>
            </a:pPr>
            <a:r>
              <a:rPr lang="fa-IR" sz="135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  <a:t>ریاضیات عمومی و کاربردهای آن (جلد دوم) – نشر نی – محمدحسین پورکاظمی</a:t>
            </a:r>
          </a:p>
          <a:p>
            <a:pPr eaLnBrk="1" hangingPunct="1">
              <a:defRPr/>
            </a:pPr>
            <a:r>
              <a:rPr lang="fa-IR" sz="135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  <a:t>ریاضیات و کاربرد آن در مدیریت (جلد دوم) – گسترش علوم پایه – مسعود نیکوکار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>
            <a:extLst>
              <a:ext uri="{FF2B5EF4-FFF2-40B4-BE49-F238E27FC236}">
                <a16:creationId xmlns:a16="http://schemas.microsoft.com/office/drawing/2014/main" id="{8EBF7BE5-BD8E-4082-9E36-5163B11C86AF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656246" y="834199"/>
            <a:ext cx="8229600" cy="3573517"/>
          </a:xfrm>
        </p:spPr>
        <p:txBody>
          <a:bodyPr>
            <a:normAutofit/>
          </a:bodyPr>
          <a:lstStyle/>
          <a:p>
            <a:pPr algn="ctr" rtl="1">
              <a:lnSpc>
                <a:spcPct val="200000"/>
              </a:lnSpc>
            </a:pPr>
            <a:r>
              <a:rPr lang="fa-IR" altLang="fa-IR" sz="4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  <a:t>معادلات ديفرانسيل</a:t>
            </a:r>
            <a:endParaRPr lang="en-US" altLang="fa-IR" sz="4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Yekan" panose="00000400000000000000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1" name="Rectangle 3">
            <a:extLst>
              <a:ext uri="{FF2B5EF4-FFF2-40B4-BE49-F238E27FC236}">
                <a16:creationId xmlns:a16="http://schemas.microsoft.com/office/drawing/2014/main" id="{CABF24CC-14AD-440D-9859-97A198BC861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52513"/>
            <a:ext cx="11102009" cy="4525962"/>
          </a:xfrm>
        </p:spPr>
        <p:txBody>
          <a:bodyPr/>
          <a:lstStyle/>
          <a:p>
            <a:pPr algn="just" rtl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fa-IR" altLang="fa-IR" dirty="0">
                <a:solidFill>
                  <a:srgbClr val="C00000"/>
                </a:solidFill>
                <a:cs typeface="B Yekan" panose="00000400000000000000" pitchFamily="2" charset="-78"/>
              </a:rPr>
              <a:t>حل برخي از مسايل در مديريت و اقتصاد منجر به بررسي معادله اي بين يك تابع مجهول و مشتقهاي آن مي شود.چنين معادله اي را يك معادله ي ديفرانسيل مي ناميم.در اين فصل با معرفي چند نوع معادله ي ديفرانسيل ساده روش حل آنها را مطالعه مي كنيم.</a:t>
            </a:r>
            <a:endParaRPr lang="en-US" altLang="fa-IR" dirty="0">
              <a:solidFill>
                <a:srgbClr val="C00000"/>
              </a:solidFill>
              <a:cs typeface="B Yekan" panose="00000400000000000000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2">
            <a:extLst>
              <a:ext uri="{FF2B5EF4-FFF2-40B4-BE49-F238E27FC236}">
                <a16:creationId xmlns:a16="http://schemas.microsoft.com/office/drawing/2014/main" id="{EEE1A506-B60B-42F4-ADF0-1A8E26BF2CAB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992313" y="2276475"/>
            <a:ext cx="8229600" cy="1143000"/>
          </a:xfrm>
        </p:spPr>
        <p:txBody>
          <a:bodyPr/>
          <a:lstStyle/>
          <a:p>
            <a:pPr algn="ctr" rtl="1"/>
            <a:r>
              <a:rPr lang="fa-IR" altLang="fa-IR" sz="4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ekan" panose="00000400000000000000" pitchFamily="2" charset="-78"/>
              </a:rPr>
              <a:t>آشنايي با معادلات ديفرانسيل</a:t>
            </a:r>
            <a:endParaRPr lang="en-US" altLang="fa-IR" sz="4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Yekan" panose="00000400000000000000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>
            <a:extLst>
              <a:ext uri="{FF2B5EF4-FFF2-40B4-BE49-F238E27FC236}">
                <a16:creationId xmlns:a16="http://schemas.microsoft.com/office/drawing/2014/main" id="{C6ACE326-8432-4A07-A05E-A5B673C9973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altLang="fa-IR" i="1"/>
              <a:t>5.1.1تعريف</a:t>
            </a:r>
            <a:endParaRPr lang="en-US" altLang="fa-IR" i="1"/>
          </a:p>
        </p:txBody>
      </p:sp>
      <p:sp>
        <p:nvSpPr>
          <p:cNvPr id="475139" name="Rectangle 3">
            <a:extLst>
              <a:ext uri="{FF2B5EF4-FFF2-40B4-BE49-F238E27FC236}">
                <a16:creationId xmlns:a16="http://schemas.microsoft.com/office/drawing/2014/main" id="{D83B9F16-7D04-45CE-A387-698464F79F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فرض كنيد</a:t>
            </a:r>
            <a:r>
              <a:rPr lang="en-US" altLang="fa-IR"/>
              <a:t>y </a:t>
            </a:r>
            <a:r>
              <a:rPr lang="fa-IR" altLang="fa-IR"/>
              <a:t> تابعي از</a:t>
            </a:r>
            <a:r>
              <a:rPr lang="en-US" altLang="fa-IR"/>
              <a:t>x</a:t>
            </a:r>
            <a:r>
              <a:rPr lang="fa-IR" altLang="fa-IR"/>
              <a:t> باشد هر معادله اي به صورت</a:t>
            </a:r>
            <a:r>
              <a:rPr lang="en-US" altLang="fa-IR"/>
              <a:t>F(x,y,y,…,y ) </a:t>
            </a:r>
            <a:r>
              <a:rPr lang="fa-IR" altLang="fa-IR"/>
              <a:t> را كه</a:t>
            </a:r>
            <a:r>
              <a:rPr lang="en-US" altLang="fa-IR"/>
              <a:t>F </a:t>
            </a:r>
            <a:r>
              <a:rPr lang="fa-IR" altLang="fa-IR"/>
              <a:t> در آن تابعي از</a:t>
            </a:r>
            <a:r>
              <a:rPr lang="en-US" altLang="fa-IR"/>
              <a:t>n+2</a:t>
            </a:r>
            <a:r>
              <a:rPr lang="fa-IR" altLang="fa-IR"/>
              <a:t> متغير</a:t>
            </a:r>
            <a:r>
              <a:rPr lang="en-US" altLang="fa-IR"/>
              <a:t>x</a:t>
            </a:r>
            <a:r>
              <a:rPr lang="fa-IR" altLang="fa-IR"/>
              <a:t> ،</a:t>
            </a:r>
            <a:r>
              <a:rPr lang="en-US" altLang="fa-IR"/>
              <a:t> y </a:t>
            </a:r>
            <a:r>
              <a:rPr lang="fa-IR" altLang="fa-IR"/>
              <a:t>و</a:t>
            </a:r>
            <a:r>
              <a:rPr lang="en-US" altLang="fa-IR"/>
              <a:t> n </a:t>
            </a:r>
            <a:r>
              <a:rPr lang="fa-IR" altLang="fa-IR"/>
              <a:t>مشتق اول</a:t>
            </a:r>
            <a:r>
              <a:rPr lang="en-US" altLang="fa-IR"/>
              <a:t>y </a:t>
            </a:r>
            <a:r>
              <a:rPr lang="fa-IR" altLang="fa-IR"/>
              <a:t> نسبت به</a:t>
            </a:r>
            <a:r>
              <a:rPr lang="en-US" altLang="fa-IR"/>
              <a:t>x</a:t>
            </a:r>
            <a:r>
              <a:rPr lang="fa-IR" altLang="fa-IR"/>
              <a:t> باشد يك معادله ي ديفرانسيل معمولي مرتبه ي</a:t>
            </a:r>
            <a:r>
              <a:rPr lang="en-US" altLang="fa-IR"/>
              <a:t> n  </a:t>
            </a:r>
            <a:r>
              <a:rPr lang="fa-IR" altLang="fa-IR"/>
              <a:t>ام مي ناميم. </a:t>
            </a:r>
            <a:endParaRPr lang="en-US" altLang="fa-IR"/>
          </a:p>
        </p:txBody>
      </p:sp>
      <p:sp>
        <p:nvSpPr>
          <p:cNvPr id="475140" name="Line 4">
            <a:extLst>
              <a:ext uri="{FF2B5EF4-FFF2-40B4-BE49-F238E27FC236}">
                <a16:creationId xmlns:a16="http://schemas.microsoft.com/office/drawing/2014/main" id="{C1D663A8-B591-4807-9A79-043B218234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51764" y="2205039"/>
            <a:ext cx="73025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475141" name="Rectangle 5">
            <a:extLst>
              <a:ext uri="{FF2B5EF4-FFF2-40B4-BE49-F238E27FC236}">
                <a16:creationId xmlns:a16="http://schemas.microsoft.com/office/drawing/2014/main" id="{C3A38DCA-2508-4BF5-9358-A4EB727BD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025" y="2060575"/>
            <a:ext cx="4475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a-IR"/>
              <a:t>(n)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7" name="Rectangle 3">
            <a:extLst>
              <a:ext uri="{FF2B5EF4-FFF2-40B4-BE49-F238E27FC236}">
                <a16:creationId xmlns:a16="http://schemas.microsoft.com/office/drawing/2014/main" id="{55B9CF01-E233-4FAE-9B6B-EEE8B80F52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063750" y="620713"/>
            <a:ext cx="8229600" cy="4525962"/>
          </a:xfrm>
        </p:spPr>
        <p:txBody>
          <a:bodyPr/>
          <a:lstStyle/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توجه كنيد منظور</a:t>
            </a:r>
            <a:r>
              <a:rPr lang="en-US" altLang="fa-IR"/>
              <a:t>y </a:t>
            </a:r>
            <a:r>
              <a:rPr lang="fa-IR" altLang="fa-IR"/>
              <a:t> از مشتق </a:t>
            </a:r>
            <a:r>
              <a:rPr lang="en-US" altLang="fa-IR"/>
              <a:t>n</a:t>
            </a:r>
            <a:r>
              <a:rPr lang="fa-IR" altLang="fa-IR"/>
              <a:t> ام </a:t>
            </a:r>
            <a:r>
              <a:rPr lang="en-US" altLang="fa-IR"/>
              <a:t>y </a:t>
            </a:r>
            <a:r>
              <a:rPr lang="fa-IR" altLang="fa-IR"/>
              <a:t>نسبت به</a:t>
            </a:r>
            <a:r>
              <a:rPr lang="en-US" altLang="fa-IR"/>
              <a:t>x </a:t>
            </a:r>
            <a:r>
              <a:rPr lang="fa-IR" altLang="fa-IR"/>
              <a:t> است و مرتبه ي يك معادله ي ديفرانسيل برابر با مرتبه ي بالاترين مشتق موجود در معادله است.</a:t>
            </a:r>
            <a:endParaRPr lang="en-US" altLang="fa-IR"/>
          </a:p>
        </p:txBody>
      </p:sp>
      <p:sp>
        <p:nvSpPr>
          <p:cNvPr id="477188" name="Rectangle 4">
            <a:extLst>
              <a:ext uri="{FF2B5EF4-FFF2-40B4-BE49-F238E27FC236}">
                <a16:creationId xmlns:a16="http://schemas.microsoft.com/office/drawing/2014/main" id="{EB0334F9-FA64-438D-A1FA-6EED44776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4788" y="620713"/>
            <a:ext cx="4475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a-IR"/>
              <a:t>(n)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>
            <a:extLst>
              <a:ext uri="{FF2B5EF4-FFF2-40B4-BE49-F238E27FC236}">
                <a16:creationId xmlns:a16="http://schemas.microsoft.com/office/drawing/2014/main" id="{0EF34933-1429-45DA-87B3-074E95BC93A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altLang="fa-IR" i="1"/>
              <a:t>5.1.2تعريف</a:t>
            </a:r>
            <a:endParaRPr lang="en-US" altLang="fa-IR" i="1"/>
          </a:p>
        </p:txBody>
      </p:sp>
      <p:sp>
        <p:nvSpPr>
          <p:cNvPr id="479235" name="Rectangle 3">
            <a:extLst>
              <a:ext uri="{FF2B5EF4-FFF2-40B4-BE49-F238E27FC236}">
                <a16:creationId xmlns:a16="http://schemas.microsoft.com/office/drawing/2014/main" id="{09AD8325-08AB-437F-B04E-1B501AF47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تابع </a:t>
            </a:r>
            <a:r>
              <a:rPr lang="en-US" altLang="fa-IR"/>
              <a:t> y=f(x) </a:t>
            </a:r>
            <a:r>
              <a:rPr lang="fa-IR" altLang="fa-IR"/>
              <a:t>را يك جواب معادله ي ديفرانسيل</a:t>
            </a:r>
          </a:p>
          <a:p>
            <a:pPr algn="r" rtl="1">
              <a:buFont typeface="Wingdings" panose="05000000000000000000" pitchFamily="2" charset="2"/>
              <a:buNone/>
            </a:pPr>
            <a:r>
              <a:rPr lang="en-US" altLang="fa-IR"/>
              <a:t>F(x,y,y,…,y )=0                         </a:t>
            </a:r>
            <a:endParaRPr lang="fa-IR" altLang="fa-IR"/>
          </a:p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در فاصله ي</a:t>
            </a:r>
            <a:r>
              <a:rPr lang="en-US" altLang="fa-IR"/>
              <a:t>I</a:t>
            </a:r>
            <a:r>
              <a:rPr lang="fa-IR" altLang="fa-IR"/>
              <a:t> مي ناميم.در صورتي كه به ازاي هر</a:t>
            </a:r>
            <a:r>
              <a:rPr lang="en-US" altLang="fa-IR"/>
              <a:t>x</a:t>
            </a:r>
            <a:r>
              <a:rPr lang="fa-IR" altLang="fa-IR"/>
              <a:t> متعلق به</a:t>
            </a:r>
            <a:r>
              <a:rPr lang="en-US" altLang="fa-IR"/>
              <a:t>I</a:t>
            </a:r>
            <a:r>
              <a:rPr lang="fa-IR" altLang="fa-IR"/>
              <a:t> تابع </a:t>
            </a:r>
            <a:r>
              <a:rPr lang="en-US" altLang="fa-IR"/>
              <a:t>y=f(x) </a:t>
            </a:r>
            <a:r>
              <a:rPr lang="fa-IR" altLang="fa-IR"/>
              <a:t>و مشتق هاي آن در معادله صدق كنند. </a:t>
            </a:r>
            <a:endParaRPr lang="en-US" altLang="fa-IR"/>
          </a:p>
        </p:txBody>
      </p:sp>
      <p:sp>
        <p:nvSpPr>
          <p:cNvPr id="479236" name="Line 4">
            <a:extLst>
              <a:ext uri="{FF2B5EF4-FFF2-40B4-BE49-F238E27FC236}">
                <a16:creationId xmlns:a16="http://schemas.microsoft.com/office/drawing/2014/main" id="{59FC494E-EA75-4C6F-9375-1D7FEBA09C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311900" y="2276476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479237" name="Rectangle 5">
            <a:extLst>
              <a:ext uri="{FF2B5EF4-FFF2-40B4-BE49-F238E27FC236}">
                <a16:creationId xmlns:a16="http://schemas.microsoft.com/office/drawing/2014/main" id="{F40C219C-FC14-48D5-918A-6354CBE7A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700" y="2133600"/>
            <a:ext cx="4475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a-IR"/>
              <a:t>(n)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3" name="Rectangle 3">
            <a:extLst>
              <a:ext uri="{FF2B5EF4-FFF2-40B4-BE49-F238E27FC236}">
                <a16:creationId xmlns:a16="http://schemas.microsoft.com/office/drawing/2014/main" id="{13031341-5046-4956-A135-9FEC31550B4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063750" y="981076"/>
            <a:ext cx="8229600" cy="4525963"/>
          </a:xfrm>
        </p:spPr>
        <p:txBody>
          <a:bodyPr/>
          <a:lstStyle/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مجموعه ي تمام جوابهاي معادله را جواب عمومي معادله مي ناميم.</a:t>
            </a:r>
          </a:p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منظور از حل يك معادله ي ديفرانسيل به دست آوردن جواب عمومي آن است.</a:t>
            </a:r>
            <a:endParaRPr lang="en-US" altLang="fa-I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>
            <a:extLst>
              <a:ext uri="{FF2B5EF4-FFF2-40B4-BE49-F238E27FC236}">
                <a16:creationId xmlns:a16="http://schemas.microsoft.com/office/drawing/2014/main" id="{490841CD-B238-4D88-8239-5FC75795ECB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altLang="fa-IR" i="1"/>
              <a:t>5.1.4تعريف</a:t>
            </a:r>
            <a:endParaRPr lang="en-US" altLang="fa-IR" i="1"/>
          </a:p>
        </p:txBody>
      </p:sp>
      <p:sp>
        <p:nvSpPr>
          <p:cNvPr id="482307" name="Rectangle 3">
            <a:extLst>
              <a:ext uri="{FF2B5EF4-FFF2-40B4-BE49-F238E27FC236}">
                <a16:creationId xmlns:a16="http://schemas.microsoft.com/office/drawing/2014/main" id="{8FA23ED8-48B8-47A9-9A51-46254EA15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معادله ي ديفرانسيل مرتبه ي ام</a:t>
            </a:r>
          </a:p>
          <a:p>
            <a:pPr algn="r" rtl="1">
              <a:buFont typeface="Wingdings" panose="05000000000000000000" pitchFamily="2" charset="2"/>
              <a:buNone/>
            </a:pPr>
            <a:endParaRPr lang="fa-IR" altLang="fa-IR"/>
          </a:p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با شرايط اوليه </a:t>
            </a:r>
          </a:p>
          <a:p>
            <a:pPr algn="r" rtl="1">
              <a:buFont typeface="Wingdings" panose="05000000000000000000" pitchFamily="2" charset="2"/>
              <a:buNone/>
            </a:pPr>
            <a:endParaRPr lang="fa-IR" altLang="fa-IR"/>
          </a:p>
          <a:p>
            <a:pPr algn="r" rtl="1">
              <a:buFont typeface="Wingdings" panose="05000000000000000000" pitchFamily="2" charset="2"/>
              <a:buNone/>
            </a:pPr>
            <a:endParaRPr lang="fa-IR" altLang="fa-IR"/>
          </a:p>
          <a:p>
            <a:pPr algn="r" rtl="1">
              <a:buFont typeface="Wingdings" panose="05000000000000000000" pitchFamily="2" charset="2"/>
              <a:buNone/>
            </a:pPr>
            <a:endParaRPr lang="fa-IR" altLang="fa-IR"/>
          </a:p>
          <a:p>
            <a:pPr algn="r" rtl="1">
              <a:buFont typeface="Wingdings" panose="05000000000000000000" pitchFamily="2" charset="2"/>
              <a:buNone/>
            </a:pPr>
            <a:endParaRPr lang="fa-IR" altLang="fa-IR"/>
          </a:p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را كه در آن ها اعداد معيني هستند يك مسئله با مقادير اوليه مي ناميم. </a:t>
            </a:r>
            <a:endParaRPr lang="en-US" altLang="fa-IR"/>
          </a:p>
        </p:txBody>
      </p:sp>
      <p:graphicFrame>
        <p:nvGraphicFramePr>
          <p:cNvPr id="482308" name="Object 4">
            <a:extLst>
              <a:ext uri="{FF2B5EF4-FFF2-40B4-BE49-F238E27FC236}">
                <a16:creationId xmlns:a16="http://schemas.microsoft.com/office/drawing/2014/main" id="{0A30994C-1AF3-4AC2-B1CC-B0BA96148D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66989" y="2205038"/>
          <a:ext cx="5113337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762371" imgH="285866" progId="Paint.Picture">
                  <p:embed/>
                </p:oleObj>
              </mc:Choice>
              <mc:Fallback>
                <p:oleObj name="Bitmap Image" r:id="rId2" imgW="1762371" imgH="285866" progId="Paint.Picture">
                  <p:embed/>
                  <p:pic>
                    <p:nvPicPr>
                      <p:cNvPr id="482308" name="Object 4">
                        <a:extLst>
                          <a:ext uri="{FF2B5EF4-FFF2-40B4-BE49-F238E27FC236}">
                            <a16:creationId xmlns:a16="http://schemas.microsoft.com/office/drawing/2014/main" id="{0A30994C-1AF3-4AC2-B1CC-B0BA96148D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9" y="2205038"/>
                        <a:ext cx="5113337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309" name="Object 5">
            <a:extLst>
              <a:ext uri="{FF2B5EF4-FFF2-40B4-BE49-F238E27FC236}">
                <a16:creationId xmlns:a16="http://schemas.microsoft.com/office/drawing/2014/main" id="{F253D1C4-1731-46EB-90A9-E0FE52E4A3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1813" y="3141663"/>
          <a:ext cx="3529012" cy="208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1019048" imgH="1219370" progId="Paint.Picture">
                  <p:embed/>
                </p:oleObj>
              </mc:Choice>
              <mc:Fallback>
                <p:oleObj name="Bitmap Image" r:id="rId4" imgW="1019048" imgH="1219370" progId="Paint.Picture">
                  <p:embed/>
                  <p:pic>
                    <p:nvPicPr>
                      <p:cNvPr id="482309" name="Object 5">
                        <a:extLst>
                          <a:ext uri="{FF2B5EF4-FFF2-40B4-BE49-F238E27FC236}">
                            <a16:creationId xmlns:a16="http://schemas.microsoft.com/office/drawing/2014/main" id="{F253D1C4-1731-46EB-90A9-E0FE52E4A3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3" y="3141663"/>
                        <a:ext cx="3529012" cy="208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1" name="Rectangle 3">
            <a:extLst>
              <a:ext uri="{FF2B5EF4-FFF2-40B4-BE49-F238E27FC236}">
                <a16:creationId xmlns:a16="http://schemas.microsoft.com/office/drawing/2014/main" id="{650DC9B0-3885-4BDA-964E-55EC77FC488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19288" y="908051"/>
            <a:ext cx="8229600" cy="4525963"/>
          </a:xfrm>
        </p:spPr>
        <p:txBody>
          <a:bodyPr/>
          <a:lstStyle/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توجه كنيد كه براي معادله ي ديفرانسيل مرتبه ي </a:t>
            </a:r>
            <a:r>
              <a:rPr lang="en-US" altLang="fa-IR"/>
              <a:t> n</a:t>
            </a:r>
            <a:r>
              <a:rPr lang="fa-IR" altLang="fa-IR"/>
              <a:t>ام</a:t>
            </a:r>
            <a:r>
              <a:rPr lang="en-US" altLang="fa-IR"/>
              <a:t>n </a:t>
            </a:r>
            <a:r>
              <a:rPr lang="fa-IR" altLang="fa-IR"/>
              <a:t> شرط اوليه وجود دارد .اين شرايط مقادير تابع مجهول و</a:t>
            </a:r>
            <a:r>
              <a:rPr lang="en-US" altLang="fa-IR"/>
              <a:t>(n-1) </a:t>
            </a:r>
            <a:r>
              <a:rPr lang="fa-IR" altLang="fa-IR"/>
              <a:t> مشتق اول آن را در نقطه ي </a:t>
            </a:r>
            <a:r>
              <a:rPr lang="en-US" altLang="fa-IR"/>
              <a:t> x0</a:t>
            </a:r>
            <a:r>
              <a:rPr lang="fa-IR" altLang="fa-IR"/>
              <a:t>معين مي كنند.مي توان نشان داد كه با وضع محدوديتهايي بر</a:t>
            </a:r>
            <a:r>
              <a:rPr lang="en-US" altLang="fa-IR"/>
              <a:t>F</a:t>
            </a:r>
            <a:r>
              <a:rPr lang="fa-IR" altLang="fa-IR"/>
              <a:t> يك مسئله با مقادير اوليه داراي يك مجواب منحصر به فرد است. اين جواب را جواب خصوصي مسئاله مي ناميم. </a:t>
            </a:r>
            <a:endParaRPr lang="en-US" altLang="fa-I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>
            <a:extLst>
              <a:ext uri="{FF2B5EF4-FFF2-40B4-BE49-F238E27FC236}">
                <a16:creationId xmlns:a16="http://schemas.microsoft.com/office/drawing/2014/main" id="{67C7C8A7-8692-4884-A048-BDA62D53551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altLang="fa-IR" i="1"/>
              <a:t>5.1.7تعريف</a:t>
            </a:r>
            <a:endParaRPr lang="en-US" altLang="fa-IR" i="1"/>
          </a:p>
        </p:txBody>
      </p:sp>
      <p:sp>
        <p:nvSpPr>
          <p:cNvPr id="484355" name="Rectangle 3">
            <a:extLst>
              <a:ext uri="{FF2B5EF4-FFF2-40B4-BE49-F238E27FC236}">
                <a16:creationId xmlns:a16="http://schemas.microsoft.com/office/drawing/2014/main" id="{B4FEEBAA-CD42-4B64-B7D0-9F689C1653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يك معادله ي ديفرانسيل با مشتقات جزيي معادله ايست كه شانل يك تابع مجهول چند متغيره (بيش از يك متغير) همرام با مشتقات جزيي آن باشد.</a:t>
            </a:r>
            <a:endParaRPr lang="en-US" altLang="fa-I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>
            <a:extLst>
              <a:ext uri="{FF2B5EF4-FFF2-40B4-BE49-F238E27FC236}">
                <a16:creationId xmlns:a16="http://schemas.microsoft.com/office/drawing/2014/main" id="{B665C6AC-FBCA-465A-8BA0-7667FD1B13E4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919288" y="2133600"/>
            <a:ext cx="8229600" cy="1143000"/>
          </a:xfrm>
        </p:spPr>
        <p:txBody>
          <a:bodyPr/>
          <a:lstStyle/>
          <a:p>
            <a:r>
              <a:rPr lang="fa-IR" altLang="fa-IR" sz="4800" i="1">
                <a:solidFill>
                  <a:srgbClr val="00FF00"/>
                </a:solidFill>
              </a:rPr>
              <a:t>5.2معادلات ديفرانسيل جدايي پذير</a:t>
            </a:r>
            <a:endParaRPr lang="en-US" altLang="fa-IR" sz="4800" i="1"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3" name="Rectangle 3">
            <a:extLst>
              <a:ext uri="{FF2B5EF4-FFF2-40B4-BE49-F238E27FC236}">
                <a16:creationId xmlns:a16="http://schemas.microsoft.com/office/drawing/2014/main" id="{7C68AB25-658C-4A16-AD0C-69E6187CD74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19288" y="836613"/>
            <a:ext cx="8229600" cy="4525962"/>
          </a:xfrm>
        </p:spPr>
        <p:txBody>
          <a:bodyPr/>
          <a:lstStyle/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در اين بخش روش حل معادلات ديفرانسيلي را بررسي مي كنيم كه مي توان متغيرهاي آنها را از يكديگر جدا كرد.</a:t>
            </a:r>
            <a:endParaRPr lang="en-US" altLang="fa-I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>
            <a:extLst>
              <a:ext uri="{FF2B5EF4-FFF2-40B4-BE49-F238E27FC236}">
                <a16:creationId xmlns:a16="http://schemas.microsoft.com/office/drawing/2014/main" id="{452C5256-12C8-437F-AE66-142B013C0D3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altLang="fa-IR" i="1"/>
              <a:t>5.2.1تعريف</a:t>
            </a:r>
            <a:endParaRPr lang="en-US" altLang="fa-IR" i="1"/>
          </a:p>
        </p:txBody>
      </p:sp>
      <p:sp>
        <p:nvSpPr>
          <p:cNvPr id="487427" name="Rectangle 3">
            <a:extLst>
              <a:ext uri="{FF2B5EF4-FFF2-40B4-BE49-F238E27FC236}">
                <a16:creationId xmlns:a16="http://schemas.microsoft.com/office/drawing/2014/main" id="{1C586869-78A6-4501-AA2F-5E34845C87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معادله ي ديفرانسيل مرتبه ي اول </a:t>
            </a:r>
            <a:r>
              <a:rPr lang="en-US" altLang="fa-IR"/>
              <a:t> p(x)dx+q(y)dy=0</a:t>
            </a:r>
            <a:r>
              <a:rPr lang="fa-IR" altLang="fa-IR"/>
              <a:t> را كه در آن</a:t>
            </a:r>
            <a:r>
              <a:rPr lang="en-US" altLang="fa-IR"/>
              <a:t>p </a:t>
            </a:r>
            <a:r>
              <a:rPr lang="fa-IR" altLang="fa-IR"/>
              <a:t> و</a:t>
            </a:r>
            <a:r>
              <a:rPr lang="en-US" altLang="fa-IR"/>
              <a:t>q</a:t>
            </a:r>
            <a:r>
              <a:rPr lang="fa-IR" altLang="fa-IR"/>
              <a:t> دو تابع حقيقي به ترتيب در فاصله هاي</a:t>
            </a:r>
            <a:r>
              <a:rPr lang="en-US" altLang="fa-IR"/>
              <a:t>I1 </a:t>
            </a:r>
            <a:r>
              <a:rPr lang="fa-IR" altLang="fa-IR"/>
              <a:t> و</a:t>
            </a:r>
            <a:r>
              <a:rPr lang="en-US" altLang="fa-IR"/>
              <a:t>I2</a:t>
            </a:r>
            <a:r>
              <a:rPr lang="fa-IR" altLang="fa-IR"/>
              <a:t> پيوسته اند يك معادله ي ديفرانسيل جدايي پذير مي ناميم.</a:t>
            </a:r>
            <a:endParaRPr lang="en-US" altLang="fa-I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1" name="Rectangle 3">
            <a:extLst>
              <a:ext uri="{FF2B5EF4-FFF2-40B4-BE49-F238E27FC236}">
                <a16:creationId xmlns:a16="http://schemas.microsoft.com/office/drawing/2014/main" id="{6BFE6B80-424B-4425-82AE-C803DF7D226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92313" y="765176"/>
            <a:ext cx="8229600" cy="4525963"/>
          </a:xfrm>
        </p:spPr>
        <p:txBody>
          <a:bodyPr/>
          <a:lstStyle/>
          <a:p>
            <a:pPr algn="r" rtl="1">
              <a:buFont typeface="Wingdings" panose="05000000000000000000" pitchFamily="2" charset="2"/>
              <a:buNone/>
            </a:pPr>
            <a:r>
              <a:rPr lang="fa-IR" altLang="fa-IR"/>
              <a:t>با انتگرالگيري مستقيم از اين معادله جواب عمومي آن به صورت زير به دست مي آيد.</a:t>
            </a:r>
          </a:p>
          <a:p>
            <a:pPr algn="r" rtl="1">
              <a:buFont typeface="Wingdings" panose="05000000000000000000" pitchFamily="2" charset="2"/>
              <a:buNone/>
            </a:pPr>
            <a:endParaRPr lang="fa-IR" altLang="fa-IR"/>
          </a:p>
          <a:p>
            <a:pPr algn="r" rtl="1">
              <a:buFont typeface="Wingdings" panose="05000000000000000000" pitchFamily="2" charset="2"/>
              <a:buNone/>
            </a:pPr>
            <a:r>
              <a:rPr lang="en-US" altLang="fa-IR"/>
              <a:t>∫p(x)dx+ ∫q(y)dy=c</a:t>
            </a:r>
            <a:r>
              <a:rPr lang="en-US" altLang="fa-IR">
                <a:latin typeface="Arial" panose="020B0604020202020204" pitchFamily="34" charset="0"/>
              </a:rPr>
              <a:t>                  </a:t>
            </a:r>
            <a:r>
              <a:rPr lang="fa-IR" altLang="fa-IR">
                <a:latin typeface="Arial" panose="020B0604020202020204" pitchFamily="34" charset="0"/>
              </a:rPr>
              <a:t> </a:t>
            </a:r>
            <a:endParaRPr lang="en-US" altLang="fa-IR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536</Words>
  <Application>Microsoft Office PowerPoint</Application>
  <PresentationFormat>Widescreen</PresentationFormat>
  <Paragraphs>44</Paragraphs>
  <Slides>15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Theme</vt:lpstr>
      <vt:lpstr>1_Office Theme</vt:lpstr>
      <vt:lpstr>Bitmap Image</vt:lpstr>
      <vt:lpstr>به نام خدا  ریاضیات و کاربرد آن در مدیریت  Applications of Mathematics in Management</vt:lpstr>
      <vt:lpstr>معادلات ديفرانسيل</vt:lpstr>
      <vt:lpstr>PowerPoint Presentation</vt:lpstr>
      <vt:lpstr>آشنايي با معادلات ديفرانسيل</vt:lpstr>
      <vt:lpstr>5.1.1تعريف</vt:lpstr>
      <vt:lpstr>PowerPoint Presentation</vt:lpstr>
      <vt:lpstr>5.1.2تعريف</vt:lpstr>
      <vt:lpstr>PowerPoint Presentation</vt:lpstr>
      <vt:lpstr>5.1.4تعريف</vt:lpstr>
      <vt:lpstr>PowerPoint Presentation</vt:lpstr>
      <vt:lpstr>5.1.7تعريف</vt:lpstr>
      <vt:lpstr>5.2معادلات ديفرانسيل جدايي پذير</vt:lpstr>
      <vt:lpstr>PowerPoint Presentation</vt:lpstr>
      <vt:lpstr>5.2.1تعريف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به نام خدا  ریاضیات و کاربرد آن در مدیریت  Applications of Mathematics in Management</dc:title>
  <dc:creator>Mohammad Zandinejad</dc:creator>
  <cp:lastModifiedBy>Mohammad Zandinejad</cp:lastModifiedBy>
  <cp:revision>1</cp:revision>
  <dcterms:created xsi:type="dcterms:W3CDTF">2021-06-09T07:26:01Z</dcterms:created>
  <dcterms:modified xsi:type="dcterms:W3CDTF">2021-06-09T07:29:47Z</dcterms:modified>
</cp:coreProperties>
</file>